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9"/>
  </p:notesMasterIdLst>
  <p:sldIdLst>
    <p:sldId id="297" r:id="rId5"/>
    <p:sldId id="278" r:id="rId6"/>
    <p:sldId id="279" r:id="rId7"/>
    <p:sldId id="257" r:id="rId8"/>
    <p:sldId id="258" r:id="rId9"/>
    <p:sldId id="259" r:id="rId10"/>
    <p:sldId id="283" r:id="rId11"/>
    <p:sldId id="284" r:id="rId12"/>
    <p:sldId id="294" r:id="rId13"/>
    <p:sldId id="295" r:id="rId14"/>
    <p:sldId id="296" r:id="rId15"/>
    <p:sldId id="286" r:id="rId16"/>
    <p:sldId id="287" r:id="rId17"/>
    <p:sldId id="288" r:id="rId18"/>
    <p:sldId id="289" r:id="rId19"/>
    <p:sldId id="290" r:id="rId20"/>
    <p:sldId id="291" r:id="rId21"/>
    <p:sldId id="281" r:id="rId22"/>
    <p:sldId id="282" r:id="rId23"/>
    <p:sldId id="292" r:id="rId24"/>
    <p:sldId id="293" r:id="rId25"/>
    <p:sldId id="280" r:id="rId26"/>
    <p:sldId id="285" r:id="rId27"/>
    <p:sldId id="260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55" autoAdjust="0"/>
  </p:normalViewPr>
  <p:slideViewPr>
    <p:cSldViewPr snapToGrid="0">
      <p:cViewPr varScale="1">
        <p:scale>
          <a:sx n="64" d="100"/>
          <a:sy n="64" d="100"/>
        </p:scale>
        <p:origin x="18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F23391-34C1-4893-93F5-E620772635FD}" type="datetimeFigureOut">
              <a:rPr lang="nl-NL" smtClean="0"/>
              <a:t>10-6-2016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5B2E6-9628-4E7A-A3C2-8AD5E51361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1863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fld id="{96974845-B6E8-4411-8021-8ABB905DF14B}" type="slidenum">
              <a:rPr>
                <a:solidFill>
                  <a:prstClr val="black"/>
                </a:solidFill>
              </a:rPr>
              <a:pPr/>
              <a:t>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2" name="Tijdelijke aanduiding voor dia-afbeelding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1684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fld id="{E1405DBC-EB72-4ABA-B69F-13C959E17224}" type="slidenum">
              <a:rPr>
                <a:solidFill>
                  <a:prstClr val="black"/>
                </a:solidFill>
              </a:rPr>
              <a:pPr/>
              <a:t>10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2" name="Tijdelijke aanduiding voor dia-afbeelding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6133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fld id="{18FAC066-78D1-4186-A9CD-6276AD3E717A}" type="slidenum">
              <a:rPr>
                <a:solidFill>
                  <a:prstClr val="black"/>
                </a:solidFill>
              </a:rPr>
              <a:pPr/>
              <a:t>11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2" name="Tijdelijke aanduiding voor dia-afbeelding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6022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9A9A-B4B0-4B32-B8CD-2E25E95134C4}" type="datetimeFigureOut">
              <a:rPr lang="en-US" dirty="0"/>
              <a:t>6/10/2016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18A9-B687-4302-9395-2322403C6656}" type="datetimeFigureOut">
              <a:rPr lang="en-US" dirty="0"/>
              <a:t>6/10/2016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A684-0CB7-41E9-A4DF-5D1C2CA5BF6F}" type="datetimeFigureOut">
              <a:rPr lang="en-US" dirty="0"/>
              <a:t>6/10/2016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7C35-9E19-4518-A4B2-3B09CD8CC756}" type="datetimeFigureOut">
              <a:rPr lang="en-US" dirty="0"/>
              <a:t>6/10/2016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6DA8-8897-4DDF-BFB6-5D83863C837A}" type="datetimeFigureOut">
              <a:rPr lang="en-US" dirty="0"/>
              <a:t>6/10/2016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A708-C5F0-412D-90E2-1919F0D196AE}" type="datetimeFigureOut">
              <a:rPr lang="en-US" dirty="0"/>
              <a:t>6/10/2016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F8FA-EF43-4642-9368-3F4E33039BD9}" type="datetimeFigureOut">
              <a:rPr lang="en-US" dirty="0"/>
              <a:t>6/10/2016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E721-B01C-4D5D-A3CA-2E5518383F10}" type="datetimeFigureOut">
              <a:rPr lang="en-US" dirty="0"/>
              <a:t>6/10/2016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513FEF9-69D0-4F8C-A336-59491FBEDC47}" type="datetimeFigureOut">
              <a:rPr lang="en-US" dirty="0"/>
              <a:t>6/10/2016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21DC-8981-44E6-BC8C-2BA8F673FFBB}" type="datetimeFigureOut">
              <a:rPr lang="en-US" dirty="0"/>
              <a:t>6/10/2016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C5D3-0140-4E75-8D7F-C0623D06DFD7}" type="datetimeFigureOut">
              <a:rPr lang="en-US" dirty="0"/>
              <a:t>6/10/2016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66F9-5B40-48E0-8DFD-99EF944CDD22}" type="datetimeFigureOut">
              <a:rPr lang="en-US" dirty="0"/>
              <a:t>6/10/2016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8D6B-2C72-4E21-9893-A649C6E2A47D}" type="datetimeFigureOut">
              <a:rPr lang="en-US" dirty="0"/>
              <a:t>6/10/2016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11C9-A66C-49F0-970E-F7B68D9109A0}" type="datetimeFigureOut">
              <a:rPr lang="en-US" dirty="0"/>
              <a:t>6/10/2016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AE78-96A2-4A23-B183-3B6DB4374FE7}" type="datetimeFigureOut">
              <a:rPr lang="en-US" dirty="0"/>
              <a:t>6/10/2016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0757-B101-4811-9189-10EB2F458E2D}" type="datetimeFigureOut">
              <a:rPr lang="en-US" dirty="0"/>
              <a:t>6/10/2016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C078-589F-40E3-816C-EE21D62B5BBA}" type="datetimeFigureOut">
              <a:rPr lang="en-US" dirty="0"/>
              <a:t>6/10/2016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04436-CA73-4D53-89B4-2A5C7347BF2F}" type="datetimeFigureOut">
              <a:rPr lang="en-US" dirty="0"/>
              <a:t>6/10/2016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689" y="363827"/>
            <a:ext cx="9753600" cy="54864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Mien Ruys (2)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Plantlijst 501-520</a:t>
            </a:r>
          </a:p>
        </p:txBody>
      </p:sp>
    </p:spTree>
    <p:extLst>
      <p:ext uri="{BB962C8B-B14F-4D97-AF65-F5344CB8AC3E}">
        <p14:creationId xmlns:p14="http://schemas.microsoft.com/office/powerpoint/2010/main" val="2459291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0" y="273050"/>
            <a:ext cx="10971213" cy="1144588"/>
          </a:xfrm>
        </p:spPr>
        <p:txBody>
          <a:bodyPr/>
          <a:lstStyle/>
          <a:p>
            <a:pPr lvl="0"/>
            <a:r>
              <a:rPr lang="nl-NL" dirty="0" smtClean="0"/>
              <a:t>9.Kolkwitzia </a:t>
            </a:r>
            <a:r>
              <a:rPr lang="nl-NL" dirty="0" err="1"/>
              <a:t>amabillis</a:t>
            </a:r>
            <a:endParaRPr lang="nl-NL" dirty="0"/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0" y="1604963"/>
            <a:ext cx="10971213" cy="3976687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nl-NL" dirty="0"/>
              <a:t>NL betekenis: Lieflijk</a:t>
            </a:r>
            <a:r>
              <a:rPr lang="nl-NL" dirty="0" smtClean="0"/>
              <a:t>, beminnelijk</a:t>
            </a:r>
            <a:endParaRPr lang="nl-NL" dirty="0"/>
          </a:p>
          <a:p>
            <a:pPr lvl="0">
              <a:buSzPct val="45000"/>
              <a:buFont typeface="StarSymbol"/>
              <a:buChar char="●"/>
            </a:pPr>
            <a:r>
              <a:rPr lang="nl-NL" dirty="0"/>
              <a:t>Favoriet: Hij bloeit en hangt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email">
            <a:lum bright="-50000"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374200">
            <a:off x="6100887" y="2383603"/>
            <a:ext cx="5241697" cy="2954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7887" y="2942402"/>
            <a:ext cx="4463804" cy="334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89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0" y="273050"/>
            <a:ext cx="10971213" cy="1144588"/>
          </a:xfrm>
        </p:spPr>
        <p:txBody>
          <a:bodyPr/>
          <a:lstStyle/>
          <a:p>
            <a:pPr lvl="0"/>
            <a:r>
              <a:rPr lang="nl-NL" dirty="0"/>
              <a:t>10.Salvia </a:t>
            </a:r>
            <a:r>
              <a:rPr lang="nl-NL" dirty="0" err="1" smtClean="0"/>
              <a:t>verticillata</a:t>
            </a:r>
            <a:r>
              <a:rPr lang="nl-NL" dirty="0" smtClean="0"/>
              <a:t> </a:t>
            </a:r>
            <a:r>
              <a:rPr lang="nl-NL" dirty="0"/>
              <a:t>‘</a:t>
            </a:r>
            <a:r>
              <a:rPr lang="nl-NL" dirty="0" err="1"/>
              <a:t>Purple</a:t>
            </a:r>
            <a:r>
              <a:rPr lang="nl-NL" dirty="0"/>
              <a:t> </a:t>
            </a:r>
            <a:r>
              <a:rPr lang="nl-NL" dirty="0" err="1"/>
              <a:t>Rain</a:t>
            </a:r>
            <a:r>
              <a:rPr lang="nl-NL" dirty="0"/>
              <a:t>’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0" y="1604963"/>
            <a:ext cx="10971213" cy="3976687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nl-NL" dirty="0"/>
              <a:t>NL betekenis: In kransen staande</a:t>
            </a:r>
          </a:p>
          <a:p>
            <a:pPr lvl="0">
              <a:buSzPct val="45000"/>
              <a:buFont typeface="StarSymbol"/>
              <a:buChar char="●"/>
            </a:pPr>
            <a:r>
              <a:rPr lang="nl-NL" dirty="0"/>
              <a:t>Favoriet: Danny houdt </a:t>
            </a:r>
            <a:r>
              <a:rPr lang="nl-NL" dirty="0" smtClean="0"/>
              <a:t>van salvia’s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email">
            <a:lum bright="-50000"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386800">
            <a:off x="2584303" y="3650618"/>
            <a:ext cx="4096763" cy="2309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0582" y="1362522"/>
            <a:ext cx="3678917" cy="549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90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11. </a:t>
            </a:r>
            <a:r>
              <a:rPr lang="nl-NL" dirty="0" err="1" smtClean="0"/>
              <a:t>Sambucus</a:t>
            </a:r>
            <a:r>
              <a:rPr lang="nl-NL" dirty="0" smtClean="0"/>
              <a:t> nigra ‘</a:t>
            </a:r>
            <a:r>
              <a:rPr lang="nl-NL" dirty="0" err="1" smtClean="0"/>
              <a:t>Thundercloud</a:t>
            </a:r>
            <a:r>
              <a:rPr lang="nl-NL" dirty="0" smtClean="0"/>
              <a:t>’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35" name="Picture 11" descr="C:\Users\Gebruiker\Downloads\DSC_02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4297" y="3426765"/>
            <a:ext cx="3888432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Gebruiker\Downloads\DSC_020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7251" y="2806077"/>
            <a:ext cx="4716016" cy="353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388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Sambucus</a:t>
            </a:r>
            <a:r>
              <a:rPr lang="nl-NL" dirty="0" smtClean="0"/>
              <a:t> nigra ‘</a:t>
            </a:r>
            <a:r>
              <a:rPr lang="nl-NL" dirty="0" err="1" smtClean="0"/>
              <a:t>Thundercloud</a:t>
            </a:r>
            <a:r>
              <a:rPr lang="nl-NL" dirty="0" smtClean="0"/>
              <a:t>’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Betekenis Latijnse Naam: Zwart</a:t>
            </a:r>
          </a:p>
          <a:p>
            <a:r>
              <a:rPr lang="nl-NL" dirty="0" err="1" smtClean="0"/>
              <a:t>Danny’s</a:t>
            </a:r>
            <a:r>
              <a:rPr lang="nl-NL" dirty="0" smtClean="0"/>
              <a:t> favoriet: Bladkleur mooi purper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52977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12. Allium </a:t>
            </a:r>
            <a:r>
              <a:rPr lang="nl-NL" dirty="0" err="1" smtClean="0"/>
              <a:t>christophii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 descr="C:\Users\Gebruiker\Downloads\DSC_02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237" y="3102825"/>
            <a:ext cx="4700014" cy="264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Gebruiker\Downloads\DSC_020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7059" y="3102825"/>
            <a:ext cx="4860032" cy="273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803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Allium </a:t>
            </a:r>
            <a:r>
              <a:rPr lang="nl-NL" dirty="0" err="1" smtClean="0"/>
              <a:t>christophii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Betekenis Latijnse Naam: van Christoph</a:t>
            </a:r>
          </a:p>
          <a:p>
            <a:r>
              <a:rPr lang="nl-NL" dirty="0" smtClean="0"/>
              <a:t>Danny favoriet: Mooie losse bol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9323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13. Silene </a:t>
            </a:r>
            <a:r>
              <a:rPr lang="nl-NL" dirty="0" err="1" smtClean="0"/>
              <a:t>maritima</a:t>
            </a:r>
            <a:r>
              <a:rPr lang="nl-NL" dirty="0" smtClean="0"/>
              <a:t> ‘</a:t>
            </a:r>
            <a:r>
              <a:rPr lang="nl-NL" dirty="0" err="1" smtClean="0"/>
              <a:t>Weisskehlchen</a:t>
            </a:r>
            <a:r>
              <a:rPr lang="nl-NL" dirty="0" smtClean="0"/>
              <a:t>’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074" name="Picture 2" descr="C:\Users\Gebruiker\Downloads\DSC_02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061" y="3107522"/>
            <a:ext cx="4058669" cy="304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Gebruiker\Downloads\DSC_020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0960" y="3107522"/>
            <a:ext cx="4058669" cy="304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890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Silene </a:t>
            </a:r>
            <a:r>
              <a:rPr lang="nl-NL" dirty="0" err="1" smtClean="0"/>
              <a:t>maritima</a:t>
            </a:r>
            <a:r>
              <a:rPr lang="nl-NL" dirty="0" smtClean="0"/>
              <a:t> ‘</a:t>
            </a:r>
            <a:r>
              <a:rPr lang="nl-NL" dirty="0" err="1" smtClean="0"/>
              <a:t>Weisskehlchen</a:t>
            </a:r>
            <a:r>
              <a:rPr lang="nl-NL" dirty="0" smtClean="0"/>
              <a:t>’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Betekenis Latijnse Naam: van de zee</a:t>
            </a:r>
          </a:p>
          <a:p>
            <a:r>
              <a:rPr lang="nl-NL" dirty="0" smtClean="0"/>
              <a:t>Danny favoriet: aparte bloemvorm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5130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14. </a:t>
            </a:r>
            <a:r>
              <a:rPr lang="nl-NL" dirty="0" err="1"/>
              <a:t>S</a:t>
            </a:r>
            <a:r>
              <a:rPr lang="nl-NL" dirty="0" err="1" smtClean="0"/>
              <a:t>myrnium</a:t>
            </a:r>
            <a:r>
              <a:rPr lang="nl-NL" dirty="0" smtClean="0"/>
              <a:t> </a:t>
            </a:r>
            <a:r>
              <a:rPr lang="nl-NL" dirty="0" err="1"/>
              <a:t>perfoliatum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Favoriet vanwege de kleur </a:t>
            </a:r>
          </a:p>
          <a:p>
            <a:r>
              <a:rPr lang="nl-NL" dirty="0" smtClean="0"/>
              <a:t>Betekenis : doorboord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699" y="1352283"/>
            <a:ext cx="3892639" cy="519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473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15. </a:t>
            </a:r>
            <a:r>
              <a:rPr lang="nl-NL" dirty="0" err="1"/>
              <a:t>Phlomis</a:t>
            </a:r>
            <a:r>
              <a:rPr lang="nl-NL" dirty="0"/>
              <a:t> </a:t>
            </a:r>
            <a:r>
              <a:rPr lang="nl-NL" dirty="0" err="1"/>
              <a:t>russeliana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47730" y="2360218"/>
            <a:ext cx="3799268" cy="3267850"/>
          </a:xfrm>
        </p:spPr>
        <p:txBody>
          <a:bodyPr/>
          <a:lstStyle/>
          <a:p>
            <a:r>
              <a:rPr lang="nl-NL" dirty="0" smtClean="0"/>
              <a:t>Betekenis </a:t>
            </a:r>
            <a:r>
              <a:rPr lang="nl-NL" dirty="0"/>
              <a:t>: Amerikaanse </a:t>
            </a:r>
            <a:r>
              <a:rPr lang="nl-NL" dirty="0" smtClean="0"/>
              <a:t>legerarts</a:t>
            </a:r>
          </a:p>
          <a:p>
            <a:r>
              <a:rPr lang="nl-NL" dirty="0" smtClean="0"/>
              <a:t>Favoriet: groei in </a:t>
            </a:r>
            <a:r>
              <a:rPr lang="nl-NL" dirty="0" smtClean="0"/>
              <a:t>etages</a:t>
            </a:r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3702" y="365125"/>
            <a:ext cx="4426308" cy="590174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2268" y="1707906"/>
            <a:ext cx="3171212" cy="422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347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1. </a:t>
            </a:r>
            <a:r>
              <a:rPr lang="nl-NL" dirty="0" err="1"/>
              <a:t>Stachys</a:t>
            </a:r>
            <a:r>
              <a:rPr lang="nl-NL" dirty="0"/>
              <a:t> </a:t>
            </a:r>
            <a:r>
              <a:rPr lang="nl-NL" dirty="0" err="1"/>
              <a:t>grandiflora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939" y="2413000"/>
            <a:ext cx="6411948" cy="3598863"/>
          </a:xfrm>
        </p:spPr>
      </p:pic>
      <p:sp>
        <p:nvSpPr>
          <p:cNvPr id="5" name="Tekstvak 4"/>
          <p:cNvSpPr txBox="1"/>
          <p:nvPr/>
        </p:nvSpPr>
        <p:spPr>
          <a:xfrm>
            <a:off x="7447085" y="2664069"/>
            <a:ext cx="38774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prstClr val="white"/>
                </a:solidFill>
              </a:rPr>
              <a:t>Favoriet van D</a:t>
            </a:r>
            <a:r>
              <a:rPr lang="nl-NL" dirty="0" smtClean="0">
                <a:solidFill>
                  <a:prstClr val="white"/>
                </a:solidFill>
              </a:rPr>
              <a:t>anny omdat</a:t>
            </a:r>
            <a:r>
              <a:rPr lang="nl-NL" dirty="0">
                <a:solidFill>
                  <a:prstClr val="white"/>
                </a:solidFill>
              </a:rPr>
              <a:t> </a:t>
            </a:r>
            <a:r>
              <a:rPr lang="nl-NL" dirty="0" smtClean="0">
                <a:solidFill>
                  <a:prstClr val="white"/>
                </a:solidFill>
              </a:rPr>
              <a:t>het </a:t>
            </a:r>
            <a:r>
              <a:rPr lang="nl-NL" dirty="0">
                <a:solidFill>
                  <a:prstClr val="white"/>
                </a:solidFill>
              </a:rPr>
              <a:t>moment van bloeien is </a:t>
            </a:r>
            <a:r>
              <a:rPr lang="nl-NL" dirty="0" smtClean="0">
                <a:solidFill>
                  <a:prstClr val="white"/>
                </a:solidFill>
              </a:rPr>
              <a:t>goed is.</a:t>
            </a:r>
            <a:endParaRPr lang="nl-NL" dirty="0">
              <a:solidFill>
                <a:prstClr val="white"/>
              </a:solidFill>
            </a:endParaRPr>
          </a:p>
          <a:p>
            <a:endParaRPr lang="nl-NL" dirty="0">
              <a:solidFill>
                <a:prstClr val="white"/>
              </a:solidFill>
            </a:endParaRPr>
          </a:p>
          <a:p>
            <a:r>
              <a:rPr lang="nl-NL" dirty="0">
                <a:solidFill>
                  <a:prstClr val="white"/>
                </a:solidFill>
              </a:rPr>
              <a:t>Betekenis </a:t>
            </a:r>
            <a:r>
              <a:rPr lang="nl-NL" dirty="0" smtClean="0">
                <a:solidFill>
                  <a:prstClr val="white"/>
                </a:solidFill>
              </a:rPr>
              <a:t>Latijnse naam:</a:t>
            </a:r>
            <a:endParaRPr lang="nl-NL" dirty="0">
              <a:solidFill>
                <a:prstClr val="white"/>
              </a:solidFill>
            </a:endParaRPr>
          </a:p>
          <a:p>
            <a:r>
              <a:rPr lang="nl-NL" dirty="0">
                <a:solidFill>
                  <a:prstClr val="white"/>
                </a:solidFill>
              </a:rPr>
              <a:t>Grote bloemen.</a:t>
            </a:r>
          </a:p>
        </p:txBody>
      </p:sp>
    </p:spTree>
    <p:extLst>
      <p:ext uri="{BB962C8B-B14F-4D97-AF65-F5344CB8AC3E}">
        <p14:creationId xmlns:p14="http://schemas.microsoft.com/office/powerpoint/2010/main" val="3956759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349988" y="3244767"/>
            <a:ext cx="8144134" cy="1373070"/>
          </a:xfrm>
        </p:spPr>
        <p:txBody>
          <a:bodyPr>
            <a:normAutofit fontScale="90000"/>
          </a:bodyPr>
          <a:lstStyle/>
          <a:p>
            <a:r>
              <a:rPr lang="nl-NL" dirty="0"/>
              <a:t>16. </a:t>
            </a:r>
            <a:r>
              <a:rPr lang="nl-NL" dirty="0" err="1"/>
              <a:t>Potentilla</a:t>
            </a:r>
            <a:r>
              <a:rPr lang="nl-NL" dirty="0"/>
              <a:t> ‘</a:t>
            </a:r>
            <a:r>
              <a:rPr lang="nl-NL" dirty="0" err="1"/>
              <a:t>Yellow</a:t>
            </a:r>
            <a:r>
              <a:rPr lang="nl-NL" dirty="0"/>
              <a:t> Green’ </a:t>
            </a:r>
            <a:r>
              <a:rPr lang="nl-NL" dirty="0" smtClean="0"/>
              <a:t>			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Mooie bloem				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5645570" y="3276536"/>
            <a:ext cx="6025662" cy="338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00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0930" y="1618423"/>
            <a:ext cx="8144134" cy="137307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17.</a:t>
            </a:r>
            <a:br>
              <a:rPr lang="nl-NL" dirty="0" smtClean="0"/>
            </a:br>
            <a:r>
              <a:rPr lang="nl-NL" dirty="0" err="1"/>
              <a:t>V</a:t>
            </a:r>
            <a:r>
              <a:rPr lang="nl-NL" dirty="0" err="1" smtClean="0"/>
              <a:t>iburnum</a:t>
            </a:r>
            <a:r>
              <a:rPr lang="nl-NL" dirty="0" smtClean="0"/>
              <a:t> </a:t>
            </a:r>
            <a:r>
              <a:rPr lang="nl-NL" dirty="0" err="1" smtClean="0"/>
              <a:t>opulus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mooi blad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-426189" y="4365903"/>
            <a:ext cx="8144134" cy="1117687"/>
          </a:xfrm>
        </p:spPr>
        <p:txBody>
          <a:bodyPr>
            <a:normAutofit/>
          </a:bodyPr>
          <a:lstStyle/>
          <a:p>
            <a:r>
              <a:rPr lang="nl-NL" sz="1800" dirty="0">
                <a:solidFill>
                  <a:prstClr val="white"/>
                </a:solidFill>
                <a:effectLst/>
                <a:ea typeface="+mj-ea"/>
                <a:cs typeface="+mj-cs"/>
              </a:rPr>
              <a:t>mooi blad </a:t>
            </a:r>
            <a:endParaRPr lang="nl-NL" sz="1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868" y="561925"/>
            <a:ext cx="3130062" cy="556455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5064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7454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18. Hosta </a:t>
            </a:r>
            <a:r>
              <a:rPr lang="nl-NL" dirty="0" err="1"/>
              <a:t>sieboldiana</a:t>
            </a:r>
            <a:r>
              <a:rPr lang="nl-NL" dirty="0"/>
              <a:t> ´Frances Williams´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5156" y="2063374"/>
            <a:ext cx="2646687" cy="4715495"/>
          </a:xfrm>
        </p:spPr>
      </p:pic>
      <p:sp>
        <p:nvSpPr>
          <p:cNvPr id="5" name="Tekstvak 4"/>
          <p:cNvSpPr txBox="1"/>
          <p:nvPr/>
        </p:nvSpPr>
        <p:spPr>
          <a:xfrm>
            <a:off x="7447085" y="2664069"/>
            <a:ext cx="38774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prstClr val="white"/>
                </a:solidFill>
              </a:rPr>
              <a:t>Favoriet van D</a:t>
            </a:r>
            <a:r>
              <a:rPr lang="nl-NL" dirty="0" smtClean="0">
                <a:solidFill>
                  <a:prstClr val="white"/>
                </a:solidFill>
              </a:rPr>
              <a:t>anny :</a:t>
            </a:r>
            <a:endParaRPr lang="nl-NL" dirty="0">
              <a:solidFill>
                <a:prstClr val="white"/>
              </a:solidFill>
            </a:endParaRPr>
          </a:p>
          <a:p>
            <a:r>
              <a:rPr lang="nl-NL" dirty="0">
                <a:solidFill>
                  <a:prstClr val="white"/>
                </a:solidFill>
              </a:rPr>
              <a:t>2 kleurig blad.</a:t>
            </a:r>
          </a:p>
          <a:p>
            <a:endParaRPr lang="nl-NL" dirty="0">
              <a:solidFill>
                <a:prstClr val="white"/>
              </a:solidFill>
            </a:endParaRPr>
          </a:p>
          <a:p>
            <a:r>
              <a:rPr lang="nl-NL" dirty="0">
                <a:solidFill>
                  <a:prstClr val="white"/>
                </a:solidFill>
              </a:rPr>
              <a:t>Betekenis </a:t>
            </a:r>
            <a:r>
              <a:rPr lang="nl-NL" dirty="0" err="1">
                <a:solidFill>
                  <a:prstClr val="white"/>
                </a:solidFill>
              </a:rPr>
              <a:t>latijnse</a:t>
            </a:r>
            <a:r>
              <a:rPr lang="nl-NL" dirty="0">
                <a:solidFill>
                  <a:prstClr val="white"/>
                </a:solidFill>
              </a:rPr>
              <a:t> </a:t>
            </a:r>
            <a:r>
              <a:rPr lang="nl-NL" dirty="0" smtClean="0">
                <a:solidFill>
                  <a:prstClr val="white"/>
                </a:solidFill>
              </a:rPr>
              <a:t>naam:</a:t>
            </a:r>
            <a:endParaRPr lang="nl-NL" dirty="0">
              <a:solidFill>
                <a:prstClr val="white"/>
              </a:solidFill>
            </a:endParaRPr>
          </a:p>
          <a:p>
            <a:r>
              <a:rPr lang="nl-NL" dirty="0">
                <a:solidFill>
                  <a:prstClr val="white"/>
                </a:solidFill>
              </a:rPr>
              <a:t>Philipp Franz </a:t>
            </a:r>
            <a:r>
              <a:rPr lang="nl-NL" dirty="0" err="1">
                <a:solidFill>
                  <a:prstClr val="white"/>
                </a:solidFill>
              </a:rPr>
              <a:t>von</a:t>
            </a:r>
            <a:r>
              <a:rPr lang="nl-NL" dirty="0">
                <a:solidFill>
                  <a:prstClr val="white"/>
                </a:solidFill>
              </a:rPr>
              <a:t> Siebold, 1796-1866, arts te </a:t>
            </a:r>
            <a:r>
              <a:rPr lang="nl-NL" dirty="0" err="1">
                <a:solidFill>
                  <a:prstClr val="white"/>
                </a:solidFill>
              </a:rPr>
              <a:t>Deshima</a:t>
            </a:r>
            <a:r>
              <a:rPr lang="nl-NL" dirty="0">
                <a:solidFill>
                  <a:prstClr val="white"/>
                </a:solidFill>
              </a:rPr>
              <a:t>, onderzoeker van Japanse flora en fauna.</a:t>
            </a:r>
          </a:p>
        </p:txBody>
      </p:sp>
    </p:spTree>
    <p:extLst>
      <p:ext uri="{BB962C8B-B14F-4D97-AF65-F5344CB8AC3E}">
        <p14:creationId xmlns:p14="http://schemas.microsoft.com/office/powerpoint/2010/main" val="39133616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1520" y="1780247"/>
            <a:ext cx="6536107" cy="140053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19. </a:t>
            </a:r>
            <a:r>
              <a:rPr lang="nl-NL" dirty="0" err="1" smtClean="0"/>
              <a:t>Hypericum</a:t>
            </a:r>
            <a:r>
              <a:rPr lang="nl-NL" dirty="0" smtClean="0"/>
              <a:t> </a:t>
            </a:r>
            <a:r>
              <a:rPr lang="nl-NL" dirty="0" err="1" smtClean="0"/>
              <a:t>androsaemum</a:t>
            </a: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favoriet</a:t>
            </a:r>
            <a:r>
              <a:rPr lang="nl-NL" dirty="0"/>
              <a:t>: mooie </a:t>
            </a:r>
            <a:r>
              <a:rPr lang="nl-NL" dirty="0" smtClean="0"/>
              <a:t>bloem</a:t>
            </a:r>
            <a:br>
              <a:rPr lang="nl-NL" dirty="0" smtClean="0"/>
            </a:br>
            <a:r>
              <a:rPr lang="nl-NL" dirty="0" smtClean="0"/>
              <a:t>betekenis Latijnse soortnaam: </a:t>
            </a:r>
            <a:r>
              <a:rPr lang="nl-NL" dirty="0" err="1" smtClean="0"/>
              <a:t>mansbloed</a:t>
            </a:r>
            <a:endParaRPr lang="nl-NL" dirty="0"/>
          </a:p>
        </p:txBody>
      </p:sp>
      <p:pic>
        <p:nvPicPr>
          <p:cNvPr id="6" name="Afbeelding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729957" y="3140040"/>
            <a:ext cx="4734152" cy="2662961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9573" y="3413206"/>
            <a:ext cx="3379563" cy="3379563"/>
          </a:xfrm>
          <a:prstGeom prst="rect">
            <a:avLst/>
          </a:prstGeom>
        </p:spPr>
      </p:pic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831138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20. </a:t>
            </a:r>
            <a:r>
              <a:rPr lang="nl-NL" dirty="0" err="1" smtClean="0"/>
              <a:t>Euphorbia</a:t>
            </a:r>
            <a:r>
              <a:rPr lang="nl-NL" dirty="0" smtClean="0"/>
              <a:t> polychroma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0322" y="2336873"/>
            <a:ext cx="4110620" cy="3599316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Favoriet van </a:t>
            </a:r>
            <a:r>
              <a:rPr lang="nl-NL" dirty="0" smtClean="0"/>
              <a:t>Danny:</a:t>
            </a:r>
            <a:endParaRPr lang="nl-NL" dirty="0"/>
          </a:p>
          <a:p>
            <a:r>
              <a:rPr lang="nl-NL" dirty="0" smtClean="0"/>
              <a:t>Alle wolfsmelk vindt Danny mooi.</a:t>
            </a:r>
          </a:p>
          <a:p>
            <a:endParaRPr lang="nl-NL" dirty="0"/>
          </a:p>
          <a:p>
            <a:r>
              <a:rPr lang="nl-NL" dirty="0" smtClean="0"/>
              <a:t>Betekenis Latijnse soortnaam: veelkleurig</a:t>
            </a:r>
            <a:endParaRPr lang="nl-NL" dirty="0"/>
          </a:p>
        </p:txBody>
      </p:sp>
      <p:pic>
        <p:nvPicPr>
          <p:cNvPr id="4098" name="Picture 2" descr="https://scontent.xx.fbcdn.net/v/t34.0-12/13401039_618980628268773_1977036252_n.jpg?oh=bf6dc05d1467e04a79901f136e3b7079&amp;oe=575AAC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1714499"/>
            <a:ext cx="6858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617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 </a:t>
            </a:r>
            <a:r>
              <a:rPr lang="nl-NL" dirty="0" err="1"/>
              <a:t>Phlomis</a:t>
            </a:r>
            <a:r>
              <a:rPr lang="nl-NL" dirty="0"/>
              <a:t> </a:t>
            </a:r>
            <a:r>
              <a:rPr lang="nl-NL" dirty="0" err="1"/>
              <a:t>tuberosa</a:t>
            </a:r>
            <a:r>
              <a:rPr lang="nl-NL" dirty="0"/>
              <a:t> ´Amazone´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9029" y="2075726"/>
            <a:ext cx="2616794" cy="4662236"/>
          </a:xfrm>
        </p:spPr>
      </p:pic>
      <p:sp>
        <p:nvSpPr>
          <p:cNvPr id="5" name="Tekstvak 4"/>
          <p:cNvSpPr txBox="1"/>
          <p:nvPr/>
        </p:nvSpPr>
        <p:spPr>
          <a:xfrm>
            <a:off x="7447085" y="2664069"/>
            <a:ext cx="38774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prstClr val="white"/>
                </a:solidFill>
              </a:rPr>
              <a:t>Favoriet van </a:t>
            </a:r>
            <a:r>
              <a:rPr lang="nl-NL" dirty="0" err="1">
                <a:solidFill>
                  <a:prstClr val="white"/>
                </a:solidFill>
              </a:rPr>
              <a:t>danny</a:t>
            </a:r>
            <a:r>
              <a:rPr lang="nl-NL" dirty="0">
                <a:solidFill>
                  <a:prstClr val="white"/>
                </a:solidFill>
              </a:rPr>
              <a:t> </a:t>
            </a:r>
            <a:r>
              <a:rPr lang="nl-NL" dirty="0" smtClean="0">
                <a:solidFill>
                  <a:prstClr val="white"/>
                </a:solidFill>
              </a:rPr>
              <a:t>omdat hij in etages groeit</a:t>
            </a:r>
            <a:endParaRPr lang="nl-NL" dirty="0">
              <a:solidFill>
                <a:prstClr val="white"/>
              </a:solidFill>
            </a:endParaRPr>
          </a:p>
          <a:p>
            <a:r>
              <a:rPr lang="nl-NL" dirty="0" smtClean="0">
                <a:solidFill>
                  <a:prstClr val="white"/>
                </a:solidFill>
              </a:rPr>
              <a:t>Betekenis Latijnse naam:</a:t>
            </a:r>
            <a:endParaRPr lang="nl-NL" dirty="0">
              <a:solidFill>
                <a:prstClr val="white"/>
              </a:solidFill>
            </a:endParaRPr>
          </a:p>
          <a:p>
            <a:r>
              <a:rPr lang="nl-NL" dirty="0">
                <a:solidFill>
                  <a:prstClr val="white"/>
                </a:solidFill>
              </a:rPr>
              <a:t>bolachtig</a:t>
            </a:r>
          </a:p>
        </p:txBody>
      </p:sp>
    </p:spTree>
    <p:extLst>
      <p:ext uri="{BB962C8B-B14F-4D97-AF65-F5344CB8AC3E}">
        <p14:creationId xmlns:p14="http://schemas.microsoft.com/office/powerpoint/2010/main" val="2242158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3. Geranium </a:t>
            </a:r>
            <a:r>
              <a:rPr lang="nl-NL" dirty="0" err="1" smtClean="0"/>
              <a:t>oxonianum</a:t>
            </a:r>
            <a:r>
              <a:rPr lang="nl-NL" dirty="0" smtClean="0"/>
              <a:t> ‘Betty </a:t>
            </a:r>
            <a:r>
              <a:rPr lang="nl-NL" dirty="0" err="1" smtClean="0"/>
              <a:t>Catchpole</a:t>
            </a:r>
            <a:r>
              <a:rPr lang="nl-NL" dirty="0" smtClean="0"/>
              <a:t>’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8" y="2323994"/>
            <a:ext cx="4452128" cy="3599316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Favoriet van Danny omdat hij vrij lang bloeit.</a:t>
            </a:r>
          </a:p>
          <a:p>
            <a:pPr marL="0" indent="0">
              <a:buNone/>
            </a:pPr>
            <a:r>
              <a:rPr lang="nl-NL" dirty="0" smtClean="0"/>
              <a:t>Betekenis Latijnse soortnaam is onbekend</a:t>
            </a:r>
          </a:p>
        </p:txBody>
      </p:sp>
      <p:pic>
        <p:nvPicPr>
          <p:cNvPr id="2050" name="Picture 2" descr="https://scontent.xx.fbcdn.net/v/t34.0-12/13401077_618980648268771_922080989_n.jpg?oh=0c7215bbdd11db9ee9f55073c852a845&amp;oe=575BFC1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5287" y="1714499"/>
            <a:ext cx="6858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313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4. </a:t>
            </a:r>
            <a:r>
              <a:rPr lang="nl-NL" dirty="0" err="1" smtClean="0"/>
              <a:t>Physocarpus</a:t>
            </a:r>
            <a:r>
              <a:rPr lang="nl-NL" dirty="0" smtClean="0"/>
              <a:t> </a:t>
            </a:r>
            <a:r>
              <a:rPr lang="nl-NL" dirty="0" err="1" smtClean="0"/>
              <a:t>opulifolium</a:t>
            </a:r>
            <a:r>
              <a:rPr lang="nl-NL" dirty="0" smtClean="0"/>
              <a:t> ‘Diabolo’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0321" y="2336873"/>
            <a:ext cx="4162135" cy="3599316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Favoriet van Danny </a:t>
            </a:r>
            <a:r>
              <a:rPr lang="nl-NL" dirty="0" smtClean="0"/>
              <a:t>vanwege de mooie purper </a:t>
            </a:r>
            <a:r>
              <a:rPr lang="nl-NL" dirty="0" smtClean="0"/>
              <a:t>kleur</a:t>
            </a:r>
          </a:p>
          <a:p>
            <a:pPr marL="0" indent="0">
              <a:buNone/>
            </a:pPr>
            <a:r>
              <a:rPr lang="nl-NL" dirty="0" smtClean="0"/>
              <a:t>Latijnse soortnaam: blad als van </a:t>
            </a:r>
            <a:r>
              <a:rPr lang="nl-NL" dirty="0" err="1" smtClean="0"/>
              <a:t>opulus</a:t>
            </a:r>
            <a:r>
              <a:rPr lang="nl-NL" dirty="0"/>
              <a:t> </a:t>
            </a:r>
            <a:r>
              <a:rPr lang="nl-NL" dirty="0" smtClean="0"/>
              <a:t>(Gelderse roos)</a:t>
            </a:r>
            <a:endParaRPr lang="nl-NL" dirty="0"/>
          </a:p>
          <a:p>
            <a:endParaRPr lang="nl-NL" dirty="0"/>
          </a:p>
        </p:txBody>
      </p:sp>
      <p:pic>
        <p:nvPicPr>
          <p:cNvPr id="3074" name="Picture 2" descr="https://scontent.xx.fbcdn.net/v/t34.0-12/13414485_618980634935439_715432743_n.jpg?oh=0b13845e2e1ecc9e4dddbe8df2d51659&amp;oe=575BC16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1714499"/>
            <a:ext cx="6858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369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5. </a:t>
            </a:r>
            <a:r>
              <a:rPr lang="nl-NL" dirty="0" err="1" smtClean="0"/>
              <a:t>Stachys</a:t>
            </a:r>
            <a:r>
              <a:rPr lang="nl-NL" dirty="0" smtClean="0"/>
              <a:t> </a:t>
            </a:r>
            <a:r>
              <a:rPr lang="nl-NL" dirty="0" err="1" smtClean="0"/>
              <a:t>byzantina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0321" y="2336873"/>
            <a:ext cx="4046225" cy="3599316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Favoriet van Danny </a:t>
            </a:r>
            <a:r>
              <a:rPr lang="nl-NL" dirty="0" smtClean="0"/>
              <a:t>vanwege het mooie blad</a:t>
            </a:r>
            <a:r>
              <a:rPr lang="nl-NL" dirty="0" smtClean="0"/>
              <a:t>.</a:t>
            </a:r>
          </a:p>
          <a:p>
            <a:pPr marL="0" indent="0">
              <a:buNone/>
            </a:pPr>
            <a:r>
              <a:rPr lang="nl-NL" dirty="0" smtClean="0"/>
              <a:t>Betekenis Latijnse soortnaam: uit </a:t>
            </a:r>
            <a:r>
              <a:rPr lang="nl-NL" dirty="0" err="1" smtClean="0"/>
              <a:t>Byzantië</a:t>
            </a:r>
            <a:r>
              <a:rPr lang="nl-NL" dirty="0" smtClean="0"/>
              <a:t>, Azië</a:t>
            </a:r>
            <a:endParaRPr lang="nl-NL" dirty="0"/>
          </a:p>
        </p:txBody>
      </p:sp>
      <p:pic>
        <p:nvPicPr>
          <p:cNvPr id="1026" name="Picture 2" descr="https://scontent.xx.fbcdn.net/v/t34.0-12/13413903_618980644935438_1787552582_n.jpg?oh=d5af25b337ad499f21a6adcde9296327&amp;oe=575BC6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1714499"/>
            <a:ext cx="6858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260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6079" y="907774"/>
            <a:ext cx="9613861" cy="2067245"/>
          </a:xfrm>
        </p:spPr>
        <p:txBody>
          <a:bodyPr>
            <a:normAutofit/>
          </a:bodyPr>
          <a:lstStyle/>
          <a:p>
            <a:r>
              <a:rPr lang="nl-NL" dirty="0"/>
              <a:t>6. </a:t>
            </a:r>
            <a:r>
              <a:rPr lang="nl-NL" dirty="0" err="1"/>
              <a:t>Hesperis</a:t>
            </a:r>
            <a:r>
              <a:rPr lang="nl-NL" dirty="0"/>
              <a:t> </a:t>
            </a:r>
            <a:r>
              <a:rPr lang="nl-NL" dirty="0" err="1"/>
              <a:t>matronalis</a:t>
            </a:r>
            <a:r>
              <a:rPr lang="nl-NL" dirty="0"/>
              <a:t> ‘Alba’</a:t>
            </a:r>
            <a:br>
              <a:rPr lang="nl-NL" dirty="0"/>
            </a:br>
            <a:r>
              <a:rPr lang="nl-NL" sz="1600" dirty="0" smtClean="0"/>
              <a:t>Favoriet want hij </a:t>
            </a:r>
            <a:r>
              <a:rPr lang="nl-NL" sz="1600" dirty="0"/>
              <a:t>bloeit </a:t>
            </a:r>
            <a:r>
              <a:rPr lang="nl-NL" sz="1600" dirty="0" smtClean="0"/>
              <a:t>nu</a:t>
            </a:r>
            <a:br>
              <a:rPr lang="nl-NL" sz="1600" dirty="0" smtClean="0"/>
            </a:br>
            <a:r>
              <a:rPr lang="nl-NL" sz="1600" dirty="0" smtClean="0"/>
              <a:t>Betekenis Latijnse soortnaam</a:t>
            </a:r>
            <a:r>
              <a:rPr lang="nl-NL" sz="1600" dirty="0"/>
              <a:t>:</a:t>
            </a:r>
            <a:r>
              <a:rPr lang="nl-NL" sz="1600" dirty="0" smtClean="0"/>
              <a:t> verwijst naar 1</a:t>
            </a:r>
            <a:r>
              <a:rPr lang="nl-NL" sz="1600" baseline="30000" dirty="0" smtClean="0"/>
              <a:t>e</a:t>
            </a:r>
            <a:r>
              <a:rPr lang="nl-NL" sz="1600" dirty="0" smtClean="0"/>
              <a:t> mei</a:t>
            </a:r>
            <a:endParaRPr lang="nl-NL" sz="1600" dirty="0"/>
          </a:p>
        </p:txBody>
      </p:sp>
      <p:pic>
        <p:nvPicPr>
          <p:cNvPr id="4" name="Afbeelding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712" y="2662238"/>
            <a:ext cx="7459132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045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6111" y="404706"/>
            <a:ext cx="9404723" cy="1400530"/>
          </a:xfrm>
        </p:spPr>
        <p:txBody>
          <a:bodyPr/>
          <a:lstStyle/>
          <a:p>
            <a:r>
              <a:rPr lang="nl-NL" dirty="0"/>
              <a:t>7. S</a:t>
            </a:r>
            <a:r>
              <a:rPr lang="nl-NL" dirty="0" smtClean="0"/>
              <a:t>alvia </a:t>
            </a:r>
            <a:r>
              <a:rPr lang="nl-NL" dirty="0" err="1"/>
              <a:t>nemorosa</a:t>
            </a:r>
            <a:r>
              <a:rPr lang="nl-NL" dirty="0"/>
              <a:t> '</a:t>
            </a:r>
            <a:r>
              <a:rPr lang="nl-NL" dirty="0" err="1"/>
              <a:t>Ostfriesland</a:t>
            </a:r>
            <a:r>
              <a:rPr lang="nl-NL" dirty="0"/>
              <a:t>’</a:t>
            </a:r>
            <a:br>
              <a:rPr lang="nl-NL" dirty="0"/>
            </a:br>
            <a:r>
              <a:rPr lang="nl-NL" sz="1600" dirty="0"/>
              <a:t>favoriet: lekkere </a:t>
            </a:r>
            <a:r>
              <a:rPr lang="nl-NL" sz="1600" dirty="0" smtClean="0"/>
              <a:t>geur</a:t>
            </a:r>
            <a:br>
              <a:rPr lang="nl-NL" sz="1600" dirty="0" smtClean="0"/>
            </a:br>
            <a:r>
              <a:rPr lang="nl-NL" sz="1600" dirty="0" smtClean="0"/>
              <a:t>Betekenis Latijnse soortnaam: van open bosplaatsen</a:t>
            </a:r>
            <a:endParaRPr lang="nl-NL" sz="1600" dirty="0"/>
          </a:p>
        </p:txBody>
      </p:sp>
      <p:pic>
        <p:nvPicPr>
          <p:cNvPr id="4" name="Afbeelding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111" y="2102119"/>
            <a:ext cx="7459132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371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0" y="273050"/>
            <a:ext cx="10971213" cy="1144588"/>
          </a:xfrm>
        </p:spPr>
        <p:txBody>
          <a:bodyPr/>
          <a:lstStyle/>
          <a:p>
            <a:pPr lvl="0"/>
            <a:r>
              <a:rPr lang="nl-NL" dirty="0"/>
              <a:t>8.Achillea </a:t>
            </a:r>
            <a:r>
              <a:rPr lang="nl-NL" dirty="0" err="1"/>
              <a:t>millefolium</a:t>
            </a:r>
            <a:r>
              <a:rPr lang="nl-NL" dirty="0"/>
              <a:t> ‘</a:t>
            </a:r>
            <a:r>
              <a:rPr lang="nl-NL" dirty="0" err="1"/>
              <a:t>Summerwine</a:t>
            </a:r>
            <a:r>
              <a:rPr lang="nl-NL" dirty="0"/>
              <a:t>’</a:t>
            </a:r>
          </a:p>
        </p:txBody>
      </p:sp>
      <p:sp>
        <p:nvSpPr>
          <p:cNvPr id="3" name="Ondertitel 2"/>
          <p:cNvSpPr txBox="1">
            <a:spLocks noGrp="1"/>
          </p:cNvSpPr>
          <p:nvPr>
            <p:ph type="subTitle" idx="4294967295"/>
          </p:nvPr>
        </p:nvSpPr>
        <p:spPr>
          <a:xfrm>
            <a:off x="0" y="1604963"/>
            <a:ext cx="4832350" cy="1922462"/>
          </a:xfrm>
        </p:spPr>
        <p:txBody>
          <a:bodyPr anchor="ctr"/>
          <a:lstStyle/>
          <a:p>
            <a:pPr lvl="0" algn="ctr"/>
            <a:r>
              <a:rPr lang="nl-NL" dirty="0"/>
              <a:t>NL betekenis: Duizendbladig</a:t>
            </a:r>
          </a:p>
          <a:p>
            <a:pPr lvl="0" algn="ctr"/>
            <a:r>
              <a:rPr lang="nl-NL" dirty="0"/>
              <a:t>Favoriet: Mooie kleur</a:t>
            </a:r>
          </a:p>
          <a:p>
            <a:pPr lvl="0" algn="ctr"/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email">
            <a:lum bright="-50000"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322000">
            <a:off x="6106900" y="2614346"/>
            <a:ext cx="4955934" cy="2793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9708" y="2743876"/>
            <a:ext cx="5480832" cy="377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16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Berlij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796D14A1D5944EBFF95EECFD7ED31F" ma:contentTypeVersion="0" ma:contentTypeDescription="Een nieuw document maken." ma:contentTypeScope="" ma:versionID="def9c0cee85eab05e00eab6448935ee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519baa4e29139ff335306ec453e2c0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381879A-6025-4F80-AD0F-D57163419C8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1E637F-4D3F-46C6-9A7F-59692D07F7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C221433-7DFF-4D78-81B0-21D116DC592B}">
  <ds:schemaRefs>
    <ds:schemaRef ds:uri="http://purl.org/dc/elements/1.1/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</TotalTime>
  <Words>337</Words>
  <Application>Microsoft Office PowerPoint</Application>
  <PresentationFormat>Breedbeeld</PresentationFormat>
  <Paragraphs>68</Paragraphs>
  <Slides>24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9" baseType="lpstr">
      <vt:lpstr>Arial</vt:lpstr>
      <vt:lpstr>Calibri</vt:lpstr>
      <vt:lpstr>StarSymbol</vt:lpstr>
      <vt:lpstr>Trebuchet MS</vt:lpstr>
      <vt:lpstr>Berlijn</vt:lpstr>
      <vt:lpstr> Mien Ruys (2)</vt:lpstr>
      <vt:lpstr>1. Stachys grandiflora</vt:lpstr>
      <vt:lpstr>2. Phlomis tuberosa ´Amazone´</vt:lpstr>
      <vt:lpstr>3. Geranium oxonianum ‘Betty Catchpole’</vt:lpstr>
      <vt:lpstr>4. Physocarpus opulifolium ‘Diabolo’</vt:lpstr>
      <vt:lpstr>5. Stachys byzantina</vt:lpstr>
      <vt:lpstr>6. Hesperis matronalis ‘Alba’ Favoriet want hij bloeit nu Betekenis Latijnse soortnaam: verwijst naar 1e mei</vt:lpstr>
      <vt:lpstr>7. Salvia nemorosa 'Ostfriesland’ favoriet: lekkere geur Betekenis Latijnse soortnaam: van open bosplaatsen</vt:lpstr>
      <vt:lpstr>8.Achillea millefolium ‘Summerwine’</vt:lpstr>
      <vt:lpstr>9.Kolkwitzia amabillis</vt:lpstr>
      <vt:lpstr>10.Salvia verticillata ‘Purple Rain’</vt:lpstr>
      <vt:lpstr>11. Sambucus nigra ‘Thundercloud’</vt:lpstr>
      <vt:lpstr>Sambucus nigra ‘Thundercloud’</vt:lpstr>
      <vt:lpstr>12. Allium christophii</vt:lpstr>
      <vt:lpstr>Allium christophii</vt:lpstr>
      <vt:lpstr>13. Silene maritima ‘Weisskehlchen’</vt:lpstr>
      <vt:lpstr>Silene maritima ‘Weisskehlchen’</vt:lpstr>
      <vt:lpstr>14. Smyrnium perfoliatum</vt:lpstr>
      <vt:lpstr>15. Phlomis russeliana</vt:lpstr>
      <vt:lpstr>16. Potentilla ‘Yellow Green’     </vt:lpstr>
      <vt:lpstr>17. Viburnum opulus mooi blad </vt:lpstr>
      <vt:lpstr>18. Hosta sieboldiana ´Frances Williams´</vt:lpstr>
      <vt:lpstr>19. Hypericum androsaemum   favoriet: mooie bloem betekenis Latijnse soortnaam: mansbloed</vt:lpstr>
      <vt:lpstr>20. Euphorbia polychroma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 Geranium oxonianum ‘Betty Catchpole’</dc:title>
  <dc:creator>Lars Kampjes</dc:creator>
  <cp:lastModifiedBy>laptop</cp:lastModifiedBy>
  <cp:revision>14</cp:revision>
  <dcterms:created xsi:type="dcterms:W3CDTF">2016-06-09T08:56:08Z</dcterms:created>
  <dcterms:modified xsi:type="dcterms:W3CDTF">2016-06-10T21:51:09Z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0x010100AD796D14A1D5944EBFF95EECFD7ED31F</vt:lpwstr>
  </property>
</Properties>
</file>